
<file path=[Content_Types].xml><?xml version="1.0" encoding="utf-8"?>
<Types xmlns="http://schemas.openxmlformats.org/package/2006/content-types">
  <Override PartName="/_rels/.rels" ContentType="application/vnd.openxmlformats-package.relationships+xml"/>
  <Override PartName="/ppt/slides/_rels/slide20.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14.xml.rels" ContentType="application/vnd.openxmlformats-package.relationships+xml"/>
  <Override PartName="/ppt/slides/_rels/slide13.xml.rels" ContentType="application/vnd.openxmlformats-package.relationships+xml"/>
  <Override PartName="/ppt/slides/_rels/slide19.xml.rels" ContentType="application/vnd.openxmlformats-package.relationships+xml"/>
  <Override PartName="/ppt/slides/_rels/slide12.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7.xml.rels" ContentType="application/vnd.openxmlformats-package.relationships+xml"/>
  <Override PartName="/ppt/slides/_rels/slide10.xml.rels" ContentType="application/vnd.openxmlformats-package.relationships+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5.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_rels/presentation.xml.rels" ContentType="application/vnd.openxmlformats-package.relationships+xml"/>
  <Override PartName="/ppt/media/image27.jpeg" ContentType="image/jpeg"/>
  <Override PartName="/ppt/media/image26.jpeg" ContentType="image/jpeg"/>
  <Override PartName="/ppt/media/image10.jpeg" ContentType="image/jpeg"/>
  <Override PartName="/ppt/media/image9.jpeg" ContentType="image/jpeg"/>
  <Override PartName="/ppt/media/image23.jpeg" ContentType="image/jpeg"/>
  <Override PartName="/ppt/media/image7.jpeg" ContentType="image/jpeg"/>
  <Override PartName="/ppt/media/image2.png" ContentType="image/png"/>
  <Override PartName="/ppt/media/image25.png" ContentType="image/png"/>
  <Override PartName="/ppt/media/image24.jpeg" ContentType="image/jpeg"/>
  <Override PartName="/ppt/media/image8.jpeg" ContentType="image/jpeg"/>
  <Override PartName="/ppt/media/image1.png" ContentType="image/png"/>
  <Override PartName="/ppt/media/image19.jpeg" ContentType="image/jpeg"/>
  <Override PartName="/ppt/media/image20.jpeg" ContentType="image/jpeg"/>
  <Override PartName="/ppt/media/image3.png" ContentType="image/png"/>
  <Override PartName="/ppt/media/image4.png" ContentType="image/pn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5.jpeg" ContentType="image/jpeg"/>
  <Override PartName="/ppt/media/image21.jpeg" ContentType="image/jpeg"/>
  <Override PartName="/ppt/media/image6.jpeg" ContentType="image/jpeg"/>
  <Override PartName="/ppt/media/image22.jpeg" ContentType="image/jpeg"/>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officedocument/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0080625" cy="7559675"/>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9040"/>
            <a:ext cx="9071640" cy="43844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9040"/>
            <a:ext cx="9071640" cy="4384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9040"/>
            <a:ext cx="4426920" cy="4384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9040"/>
            <a:ext cx="4426920" cy="4384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9040"/>
            <a:ext cx="4426920" cy="4384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9040"/>
            <a:ext cx="4426920" cy="4384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904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360"/>
            <a:ext cx="907164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904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360"/>
            <a:ext cx="4426920" cy="20912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rIns="0" tIns="0" bIns="0" anchor="ctr"/>
          <a:p>
            <a:pPr algn="ctr"/>
            <a:endParaRPr b="0" lang="en-US" sz="4400" spc="-1" strike="noStrike">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9040"/>
            <a:ext cx="9071640" cy="4384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sp>
        <p:nvSpPr>
          <p:cNvPr id="36" name="PlaceHolder 3"/>
          <p:cNvSpPr>
            <a:spLocks noGrp="1"/>
          </p:cNvSpPr>
          <p:nvPr>
            <p:ph type="body"/>
          </p:nvPr>
        </p:nvSpPr>
        <p:spPr>
          <a:xfrm>
            <a:off x="504000" y="1769040"/>
            <a:ext cx="9071640" cy="4384440"/>
          </a:xfrm>
          <a:prstGeom prst="rect">
            <a:avLst/>
          </a:prstGeom>
        </p:spPr>
        <p:txBody>
          <a:bodyPr lIns="0" rIns="0" tIns="0" bIns="0"/>
          <a:p>
            <a:endParaRPr b="0" lang="en-US" sz="3200" spc="-1" strike="noStrike">
              <a:solidFill>
                <a:srgbClr val="000000"/>
              </a:solidFill>
              <a:uFill>
                <a:solidFill>
                  <a:srgbClr val="ffffff"/>
                </a:solidFill>
              </a:uFill>
              <a:latin typeface="Arial"/>
            </a:endParaRPr>
          </a:p>
        </p:txBody>
      </p:sp>
      <p:pic>
        <p:nvPicPr>
          <p:cNvPr id="37" name="" descr=""/>
          <p:cNvPicPr/>
          <p:nvPr/>
        </p:nvPicPr>
        <p:blipFill>
          <a:blip r:embed="rId2"/>
          <a:stretch/>
        </p:blipFill>
        <p:spPr>
          <a:xfrm>
            <a:off x="2292120" y="1768680"/>
            <a:ext cx="5495040" cy="4384440"/>
          </a:xfrm>
          <a:prstGeom prst="rect">
            <a:avLst/>
          </a:prstGeom>
          <a:ln>
            <a:noFill/>
          </a:ln>
        </p:spPr>
      </p:pic>
      <p:pic>
        <p:nvPicPr>
          <p:cNvPr id="38" name="" descr=""/>
          <p:cNvPicPr/>
          <p:nvPr/>
        </p:nvPicPr>
        <p:blipFill>
          <a:blip r:embed="rId3"/>
          <a:stretch/>
        </p:blipFill>
        <p:spPr>
          <a:xfrm>
            <a:off x="2292120" y="1768680"/>
            <a:ext cx="5495040" cy="438444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lIns="0" rIns="0" tIns="0" bIns="0" anchor="ctr"/>
          <a:p>
            <a:pPr algn="ctr"/>
            <a:r>
              <a:rPr b="0" lang="en-US" sz="4400" spc="-1" strike="noStrike">
                <a:solidFill>
                  <a:srgbClr val="000000"/>
                </a:solidFill>
                <a:uFill>
                  <a:solidFill>
                    <a:srgbClr val="ffffff"/>
                  </a:solidFill>
                </a:uFill>
                <a:latin typeface="Arial"/>
              </a:rPr>
              <a:t>Click to edit the title text format</a:t>
            </a:r>
            <a:endParaRPr b="0" lang="en-US" sz="44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504000" y="1769040"/>
            <a:ext cx="9071640" cy="4384440"/>
          </a:xfrm>
          <a:prstGeom prst="rect">
            <a:avLst/>
          </a:prstGeom>
        </p:spPr>
        <p:txBody>
          <a:bodyPr lIns="0" rIns="0" tIns="0" bIns="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Arial"/>
              </a:rPr>
              <a:t>Click to edit the outline text format</a:t>
            </a:r>
            <a:endParaRPr b="0" lang="en-US" sz="3200" spc="-1" strike="noStrike">
              <a:solidFill>
                <a:srgbClr val="000000"/>
              </a:solidFill>
              <a:uFill>
                <a:solidFill>
                  <a:srgbClr val="ffffff"/>
                </a:solidFill>
              </a:uFill>
              <a:latin typeface="Arial"/>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Arial"/>
              </a:rPr>
              <a:t>Second Outline Level</a:t>
            </a:r>
            <a:endParaRPr b="0" lang="en-US" sz="2800" spc="-1" strike="noStrike">
              <a:solidFill>
                <a:srgbClr val="000000"/>
              </a:solidFill>
              <a:uFill>
                <a:solidFill>
                  <a:srgbClr val="ffffff"/>
                </a:solidFill>
              </a:uFill>
              <a:latin typeface="Arial"/>
            </a:endParaRPr>
          </a:p>
          <a:p>
            <a:pPr lvl="2" marL="1296000" indent="-288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Third Outline Level</a:t>
            </a:r>
            <a:endParaRPr b="0" lang="en-US" sz="2400" spc="-1" strike="noStrike">
              <a:solidFill>
                <a:srgbClr val="000000"/>
              </a:solidFill>
              <a:uFill>
                <a:solidFill>
                  <a:srgbClr val="ffffff"/>
                </a:solidFill>
              </a:uFill>
              <a:latin typeface="Arial"/>
            </a:endParaRPr>
          </a:p>
          <a:p>
            <a:pPr lvl="3" marL="1728000" indent="-216000">
              <a:buClr>
                <a:srgbClr val="000000"/>
              </a:buClr>
              <a:buSzPct val="75000"/>
              <a:buFont typeface="Symbol" charset="2"/>
              <a:buChar char=""/>
            </a:pPr>
            <a:r>
              <a:rPr b="0" lang="en-US" sz="2000" spc="-1" strike="noStrike">
                <a:solidFill>
                  <a:srgbClr val="000000"/>
                </a:solidFill>
                <a:uFill>
                  <a:solidFill>
                    <a:srgbClr val="ffffff"/>
                  </a:solidFill>
                </a:uFill>
                <a:latin typeface="Arial"/>
              </a:rPr>
              <a:t>Fourth Outline Level</a:t>
            </a:r>
            <a:endParaRPr b="0" lang="en-US" sz="2000" spc="-1" strike="noStrike">
              <a:solidFill>
                <a:srgbClr val="000000"/>
              </a:solidFill>
              <a:uFill>
                <a:solidFill>
                  <a:srgbClr val="ffffff"/>
                </a:solidFill>
              </a:uFill>
              <a:latin typeface="Arial"/>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
        <p:nvSpPr>
          <p:cNvPr id="2" name="PlaceHolder 3"/>
          <p:cNvSpPr>
            <a:spLocks noGrp="1"/>
          </p:cNvSpPr>
          <p:nvPr>
            <p:ph type="dt"/>
          </p:nvPr>
        </p:nvSpPr>
        <p:spPr>
          <a:xfrm>
            <a:off x="504000" y="6887160"/>
            <a:ext cx="2348280" cy="521280"/>
          </a:xfrm>
          <a:prstGeom prst="rect">
            <a:avLst/>
          </a:prstGeom>
        </p:spPr>
        <p:txBody>
          <a:bodyPr lIns="0" rIns="0" tIns="0" bIns="0"/>
          <a:p>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447360" y="6887160"/>
            <a:ext cx="3195000" cy="521280"/>
          </a:xfrm>
          <a:prstGeom prst="rect">
            <a:avLst/>
          </a:prstGeom>
        </p:spPr>
        <p:txBody>
          <a:bodyPr lIns="0" rIns="0" tIns="0" bIns="0"/>
          <a:p>
            <a:pPr algn="ctr"/>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7227360" y="6887160"/>
            <a:ext cx="2348280" cy="521280"/>
          </a:xfrm>
          <a:prstGeom prst="rect">
            <a:avLst/>
          </a:prstGeom>
        </p:spPr>
        <p:txBody>
          <a:bodyPr lIns="0" rIns="0" tIns="0" bIns="0"/>
          <a:p>
            <a:pPr algn="r"/>
            <a:fld id="{A24ACAE9-1EB7-43DD-98BD-A18FA87F8586}"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5.xml"/>
</Relationships>
</file>

<file path=ppt/slides/_rels/slide6.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slideLayout" Target="../slideLayouts/slideLayout5.xml"/>
</Relationships>
</file>

<file path=ppt/slides/_rels/slide7.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5.xml"/>
</Relationships>
</file>

<file path=ppt/slides/_rels/slide8.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5.xml"/>
</Relationships>
</file>

<file path=ppt/slides/_rels/slide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slideLayout" Target="../slideLayouts/slideLayout5.xml"/>
</Relationships>
</file>

<file path=ppt/slides/_rels/slide10.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5.xml"/>
</Relationships>
</file>

<file path=ppt/slides/_rels/slide11.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5.xml"/>
</Relationships>
</file>

<file path=ppt/slides/_rels/slide12.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5.xml"/>
</Relationships>
</file>

<file path=ppt/slides/_rels/slide13.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slideLayout" Target="../slideLayouts/slideLayout5.xml"/>
</Relationships>
</file>

<file path=ppt/slides/_rels/slide14.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5.xml"/>
</Relationships>
</file>

<file path=ppt/slides/_rels/slide15.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image" Target="../media/image20.jpeg"/><Relationship Id="rId3" Type="http://schemas.openxmlformats.org/officeDocument/2006/relationships/slideLayout" Target="../slideLayouts/slideLayout5.xml"/>
</Relationships>
</file>

<file path=ppt/slides/_rels/slide16.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slideLayout" Target="../slideLayouts/slideLayout5.xml"/>
</Relationships>
</file>

<file path=ppt/slides/_rels/slide17.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5.xml"/>
</Relationships>
</file>

<file path=ppt/slides/_rels/slide18.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5.xml"/>
</Relationships>
</file>

<file path=ppt/slides/_rels/slide19.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5.xml"/>
</Relationships>
</file>

<file path=ppt/slides/_rels/slide20.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Highland Ditch Water Right and Fish Protection Project</a:t>
            </a:r>
            <a:endParaRPr b="0" lang="en-US" sz="4400" spc="-1" strike="noStrike">
              <a:solidFill>
                <a:srgbClr val="000000"/>
              </a:solidFill>
              <a:uFill>
                <a:solidFill>
                  <a:srgbClr val="ffffff"/>
                </a:solidFill>
              </a:uFill>
              <a:latin typeface="Arial"/>
            </a:endParaRPr>
          </a:p>
        </p:txBody>
      </p:sp>
      <p:sp>
        <p:nvSpPr>
          <p:cNvPr id="40" name="TextShape 2"/>
          <p:cNvSpPr txBox="1"/>
          <p:nvPr/>
        </p:nvSpPr>
        <p:spPr>
          <a:xfrm>
            <a:off x="504000" y="1769040"/>
            <a:ext cx="9071640" cy="5363280"/>
          </a:xfrm>
          <a:prstGeom prst="rect">
            <a:avLst/>
          </a:prstGeom>
          <a:noFill/>
          <a:ln>
            <a:noFill/>
          </a:ln>
        </p:spPr>
        <p:txBody>
          <a:bodyPr lIns="0" rIns="0" tIns="0" bIns="0"/>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Highland Ditch is a legacy 1911 water right diversion for irrigation purposes. </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There are eleven water right stakeholders. Rights are based on property acreage size ranging from 80 to 3 acres. </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Currently the right is estimated to be at 2.9 CFS from May to October </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The ditch is in poor condition with considerable degradation of infrastructure. There is insufficient control of diverted water resources and a chronic problem determined by OWRD.</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In 2020 State Police and ODFW discovered well over 190 dead juvenile ESA listed Coho salmon in the ditch. ODFW staff considered these losses to have been taking place for years. The State has given the stakeholders one year to resolve water resource misappropriation and fish kills.   </a:t>
            </a:r>
            <a:endParaRPr b="0" lang="en-US" sz="3200" spc="-1" strike="noStrike">
              <a:solidFill>
                <a:srgbClr val="000000"/>
              </a:solidFill>
              <a:uFill>
                <a:solidFill>
                  <a:srgbClr val="ffffff"/>
                </a:solidFill>
              </a:uFill>
              <a:latin typeface="Arial"/>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Highland Ditch Water Right and Fish Protection Project</a:t>
            </a:r>
            <a:endParaRPr b="0" lang="en-US" sz="4400" spc="-1" strike="noStrike">
              <a:solidFill>
                <a:srgbClr val="000000"/>
              </a:solidFill>
              <a:uFill>
                <a:solidFill>
                  <a:srgbClr val="ffffff"/>
                </a:solidFill>
              </a:uFill>
              <a:latin typeface="Arial"/>
            </a:endParaRPr>
          </a:p>
        </p:txBody>
      </p:sp>
      <p:sp>
        <p:nvSpPr>
          <p:cNvPr id="42" name="TextShape 2"/>
          <p:cNvSpPr txBox="1"/>
          <p:nvPr/>
        </p:nvSpPr>
        <p:spPr>
          <a:xfrm>
            <a:off x="504000" y="1769040"/>
            <a:ext cx="9071640" cy="5363280"/>
          </a:xfrm>
          <a:prstGeom prst="rect">
            <a:avLst/>
          </a:prstGeom>
          <a:noFill/>
          <a:ln>
            <a:noFill/>
          </a:ln>
        </p:spPr>
        <p:txBody>
          <a:bodyPr lIns="0" rIns="0" tIns="0" bIns="0"/>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surcp.org is currently working with landowners to form a formal association of stakeholders. </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There is currently an informal association with officers and landowner participants.</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ODFW has installed a temporary fish screen and has contracted with association officers to keep the trap clean. They have committed to cover a large portion of a permanent fish screen costs. </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ODWR is closely monitoring water utilization and has already issued a warning again this year. </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Landowners are committed to assist with equipment and work force participation if needed. </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Surcp has a spreadsheet of landowner names and water allocation right.</a:t>
            </a:r>
            <a:endParaRPr b="0" lang="en-US" sz="3200" spc="-1" strike="noStrike">
              <a:solidFill>
                <a:srgbClr val="000000"/>
              </a:solidFill>
              <a:uFill>
                <a:solidFill>
                  <a:srgbClr val="ffffff"/>
                </a:solidFill>
              </a:uFill>
              <a:latin typeface="Arial"/>
            </a:endParaRPr>
          </a:p>
          <a:p>
            <a:pPr marL="432000" indent="-324000">
              <a:buClr>
                <a:srgbClr val="000000"/>
              </a:buClr>
              <a:buSzPct val="45000"/>
              <a:buFont typeface="Wingdings" charset="2"/>
              <a:buChar char=""/>
            </a:pPr>
            <a:r>
              <a:rPr b="0" lang="en-US" sz="2400" spc="-1" strike="noStrike">
                <a:solidFill>
                  <a:srgbClr val="000000"/>
                </a:solidFill>
                <a:uFill>
                  <a:solidFill>
                    <a:srgbClr val="ffffff"/>
                  </a:solidFill>
                </a:uFill>
                <a:latin typeface="Arial"/>
              </a:rPr>
              <a:t> </a:t>
            </a:r>
            <a:endParaRPr b="0" lang="en-US" sz="3200" spc="-1" strike="noStrike">
              <a:solidFill>
                <a:srgbClr val="000000"/>
              </a:solidFill>
              <a:uFill>
                <a:solidFill>
                  <a:srgbClr val="ffffff"/>
                </a:solidFill>
              </a:uFill>
              <a:latin typeface="Arial"/>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Highland Ditch</a:t>
            </a:r>
            <a:endParaRPr b="0" lang="en-US" sz="4400" spc="-1" strike="noStrike">
              <a:solidFill>
                <a:srgbClr val="000000"/>
              </a:solidFill>
              <a:uFill>
                <a:solidFill>
                  <a:srgbClr val="ffffff"/>
                </a:solidFill>
              </a:uFill>
              <a:latin typeface="Arial"/>
            </a:endParaRPr>
          </a:p>
        </p:txBody>
      </p:sp>
      <p:sp>
        <p:nvSpPr>
          <p:cNvPr id="44" name="TextShape 2"/>
          <p:cNvSpPr txBox="1"/>
          <p:nvPr/>
        </p:nvSpPr>
        <p:spPr>
          <a:xfrm>
            <a:off x="438120" y="6492240"/>
            <a:ext cx="9071640" cy="758520"/>
          </a:xfrm>
          <a:prstGeom prst="rect">
            <a:avLst/>
          </a:prstGeom>
          <a:noFill/>
          <a:ln>
            <a:noFill/>
          </a:ln>
        </p:spPr>
        <p:txBody>
          <a:bodyPr lIns="0" rIns="0" tIns="0" bIns="0" anchor="ctr"/>
          <a:p>
            <a:pPr algn="ctr"/>
            <a:r>
              <a:rPr b="0" lang="en-US" sz="3200" spc="-1" strike="noStrike">
                <a:solidFill>
                  <a:srgbClr val="000000"/>
                </a:solidFill>
                <a:uFill>
                  <a:solidFill>
                    <a:srgbClr val="ffffff"/>
                  </a:solidFill>
                </a:uFill>
                <a:latin typeface="Arial"/>
              </a:rPr>
              <a:t>Landowner Plot Map</a:t>
            </a:r>
            <a:endParaRPr b="0" lang="en-US" sz="3200" spc="-1" strike="noStrike">
              <a:solidFill>
                <a:srgbClr val="000000"/>
              </a:solidFill>
              <a:uFill>
                <a:solidFill>
                  <a:srgbClr val="ffffff"/>
                </a:solidFill>
              </a:uFill>
              <a:latin typeface="Arial"/>
            </a:endParaRPr>
          </a:p>
        </p:txBody>
      </p:sp>
      <p:pic>
        <p:nvPicPr>
          <p:cNvPr id="45" name="" descr=""/>
          <p:cNvPicPr/>
          <p:nvPr/>
        </p:nvPicPr>
        <p:blipFill>
          <a:blip r:embed="rId1"/>
          <a:stretch/>
        </p:blipFill>
        <p:spPr>
          <a:xfrm>
            <a:off x="1681560" y="1414440"/>
            <a:ext cx="6957720" cy="4882680"/>
          </a:xfrm>
          <a:prstGeom prst="rect">
            <a:avLst/>
          </a:prstGeom>
          <a:ln>
            <a:noFill/>
          </a:ln>
        </p:spPr>
      </p:pic>
    </p:spTree>
  </p:cSld>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TextShape 1"/>
          <p:cNvSpPr txBox="1"/>
          <p:nvPr/>
        </p:nvSpPr>
        <p:spPr>
          <a:xfrm>
            <a:off x="324000" y="6461280"/>
            <a:ext cx="9071640" cy="484200"/>
          </a:xfrm>
          <a:prstGeom prst="rect">
            <a:avLst/>
          </a:prstGeom>
          <a:noFill/>
          <a:ln>
            <a:noFill/>
          </a:ln>
        </p:spPr>
        <p:txBody>
          <a:bodyPr lIns="0" rIns="0" tIns="0" bIns="0"/>
          <a:p>
            <a:pPr marL="432000" indent="-324000" algn="ctr">
              <a:buClr>
                <a:srgbClr val="000000"/>
              </a:buClr>
              <a:buSzPct val="45000"/>
              <a:buFont typeface="Wingdings" charset="2"/>
              <a:buChar char=""/>
            </a:pPr>
            <a:r>
              <a:rPr b="0" lang="en-US" sz="3200" spc="-1" strike="noStrike">
                <a:solidFill>
                  <a:srgbClr val="000000"/>
                </a:solidFill>
                <a:uFill>
                  <a:solidFill>
                    <a:srgbClr val="ffffff"/>
                  </a:solidFill>
                </a:uFill>
                <a:latin typeface="Arial"/>
              </a:rPr>
              <a:t>Path Map 2.3 miles from diversion to termination point</a:t>
            </a:r>
            <a:endParaRPr b="0" lang="en-US" sz="3200" spc="-1" strike="noStrike">
              <a:solidFill>
                <a:srgbClr val="000000"/>
              </a:solidFill>
              <a:uFill>
                <a:solidFill>
                  <a:srgbClr val="ffffff"/>
                </a:solidFill>
              </a:uFill>
              <a:latin typeface="Arial"/>
            </a:endParaRPr>
          </a:p>
        </p:txBody>
      </p:sp>
      <p:pic>
        <p:nvPicPr>
          <p:cNvPr id="47" name="" descr=""/>
          <p:cNvPicPr/>
          <p:nvPr/>
        </p:nvPicPr>
        <p:blipFill>
          <a:blip r:embed="rId1"/>
          <a:stretch/>
        </p:blipFill>
        <p:spPr>
          <a:xfrm>
            <a:off x="854640" y="209520"/>
            <a:ext cx="8472240" cy="6191280"/>
          </a:xfrm>
          <a:prstGeom prst="rect">
            <a:avLst/>
          </a:prstGeom>
          <a:ln>
            <a:noFill/>
          </a:ln>
        </p:spPr>
      </p:pic>
    </p:spTree>
  </p:cSld>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 name="TextShape 1"/>
          <p:cNvSpPr txBox="1"/>
          <p:nvPr/>
        </p:nvSpPr>
        <p:spPr>
          <a:xfrm>
            <a:off x="504000" y="301320"/>
            <a:ext cx="9071640" cy="88740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Diversion Dam</a:t>
            </a:r>
            <a:endParaRPr b="0" lang="en-US" sz="4400" spc="-1" strike="noStrike">
              <a:solidFill>
                <a:srgbClr val="000000"/>
              </a:solidFill>
              <a:uFill>
                <a:solidFill>
                  <a:srgbClr val="ffffff"/>
                </a:solidFill>
              </a:uFill>
              <a:latin typeface="Arial"/>
            </a:endParaRPr>
          </a:p>
        </p:txBody>
      </p:sp>
      <p:pic>
        <p:nvPicPr>
          <p:cNvPr id="49" name="" descr=""/>
          <p:cNvPicPr/>
          <p:nvPr/>
        </p:nvPicPr>
        <p:blipFill>
          <a:blip r:embed="rId1"/>
          <a:stretch/>
        </p:blipFill>
        <p:spPr>
          <a:xfrm>
            <a:off x="1097280" y="1828800"/>
            <a:ext cx="7911360" cy="4449960"/>
          </a:xfrm>
          <a:prstGeom prst="rect">
            <a:avLst/>
          </a:prstGeom>
          <a:ln>
            <a:noFill/>
          </a:ln>
        </p:spPr>
      </p:pic>
    </p:spTree>
  </p:cSld>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TextShape 1"/>
          <p:cNvSpPr txBox="1"/>
          <p:nvPr/>
        </p:nvSpPr>
        <p:spPr>
          <a:xfrm>
            <a:off x="504000" y="301320"/>
            <a:ext cx="9071640" cy="7959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Diversion Dam In Use</a:t>
            </a:r>
            <a:endParaRPr b="0" lang="en-US" sz="4400" spc="-1" strike="noStrike">
              <a:solidFill>
                <a:srgbClr val="000000"/>
              </a:solidFill>
              <a:uFill>
                <a:solidFill>
                  <a:srgbClr val="ffffff"/>
                </a:solidFill>
              </a:uFill>
              <a:latin typeface="Arial"/>
            </a:endParaRPr>
          </a:p>
        </p:txBody>
      </p:sp>
      <p:pic>
        <p:nvPicPr>
          <p:cNvPr id="51" name="" descr=""/>
          <p:cNvPicPr/>
          <p:nvPr/>
        </p:nvPicPr>
        <p:blipFill>
          <a:blip r:embed="rId1"/>
          <a:stretch/>
        </p:blipFill>
        <p:spPr>
          <a:xfrm>
            <a:off x="582840" y="1305720"/>
            <a:ext cx="4720680" cy="3540600"/>
          </a:xfrm>
          <a:prstGeom prst="rect">
            <a:avLst/>
          </a:prstGeom>
          <a:ln>
            <a:noFill/>
          </a:ln>
        </p:spPr>
      </p:pic>
      <p:pic>
        <p:nvPicPr>
          <p:cNvPr id="52" name="" descr=""/>
          <p:cNvPicPr/>
          <p:nvPr/>
        </p:nvPicPr>
        <p:blipFill>
          <a:blip r:embed="rId2"/>
          <a:stretch/>
        </p:blipFill>
        <p:spPr>
          <a:xfrm>
            <a:off x="4023360" y="3108960"/>
            <a:ext cx="5486400" cy="4114800"/>
          </a:xfrm>
          <a:prstGeom prst="rect">
            <a:avLst/>
          </a:prstGeom>
          <a:ln>
            <a:noFill/>
          </a:ln>
        </p:spPr>
      </p:pic>
    </p:spTree>
  </p:cSld>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TextShape 1"/>
          <p:cNvSpPr txBox="1"/>
          <p:nvPr/>
        </p:nvSpPr>
        <p:spPr>
          <a:xfrm>
            <a:off x="504000" y="74160"/>
            <a:ext cx="9071640" cy="125028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Ditch concrete channel and first breach point</a:t>
            </a:r>
            <a:endParaRPr b="0" lang="en-US" sz="4400" spc="-1" strike="noStrike">
              <a:solidFill>
                <a:srgbClr val="000000"/>
              </a:solidFill>
              <a:uFill>
                <a:solidFill>
                  <a:srgbClr val="ffffff"/>
                </a:solidFill>
              </a:uFill>
              <a:latin typeface="Arial"/>
            </a:endParaRPr>
          </a:p>
        </p:txBody>
      </p:sp>
      <p:pic>
        <p:nvPicPr>
          <p:cNvPr id="54" name="" descr=""/>
          <p:cNvPicPr/>
          <p:nvPr/>
        </p:nvPicPr>
        <p:blipFill>
          <a:blip r:embed="rId1"/>
          <a:stretch/>
        </p:blipFill>
        <p:spPr>
          <a:xfrm>
            <a:off x="714600" y="1717920"/>
            <a:ext cx="8650800" cy="4865760"/>
          </a:xfrm>
          <a:prstGeom prst="rect">
            <a:avLst/>
          </a:prstGeom>
          <a:ln>
            <a:noFill/>
          </a:ln>
        </p:spPr>
      </p:pic>
    </p:spTree>
  </p:cSld>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One of many water control slots</a:t>
            </a:r>
            <a:endParaRPr b="0" lang="en-US" sz="4400" spc="-1" strike="noStrike">
              <a:solidFill>
                <a:srgbClr val="000000"/>
              </a:solidFill>
              <a:uFill>
                <a:solidFill>
                  <a:srgbClr val="ffffff"/>
                </a:solidFill>
              </a:uFill>
              <a:latin typeface="Arial"/>
            </a:endParaRPr>
          </a:p>
        </p:txBody>
      </p:sp>
      <p:pic>
        <p:nvPicPr>
          <p:cNvPr id="56" name="" descr=""/>
          <p:cNvPicPr/>
          <p:nvPr/>
        </p:nvPicPr>
        <p:blipFill>
          <a:blip r:embed="rId1"/>
          <a:stretch/>
        </p:blipFill>
        <p:spPr>
          <a:xfrm>
            <a:off x="914400" y="2194200"/>
            <a:ext cx="8128800" cy="4572360"/>
          </a:xfrm>
          <a:prstGeom prst="rect">
            <a:avLst/>
          </a:prstGeom>
          <a:ln>
            <a:noFill/>
          </a:ln>
        </p:spPr>
      </p:pic>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Examples of perennial plastic water management  debris</a:t>
            </a:r>
            <a:endParaRPr b="0" lang="en-US" sz="4400" spc="-1" strike="noStrike">
              <a:solidFill>
                <a:srgbClr val="000000"/>
              </a:solidFill>
              <a:uFill>
                <a:solidFill>
                  <a:srgbClr val="ffffff"/>
                </a:solidFill>
              </a:uFill>
              <a:latin typeface="Arial"/>
            </a:endParaRPr>
          </a:p>
        </p:txBody>
      </p:sp>
      <p:pic>
        <p:nvPicPr>
          <p:cNvPr id="58" name="" descr=""/>
          <p:cNvPicPr/>
          <p:nvPr/>
        </p:nvPicPr>
        <p:blipFill>
          <a:blip r:embed="rId1"/>
          <a:stretch/>
        </p:blipFill>
        <p:spPr>
          <a:xfrm>
            <a:off x="4480560" y="2455920"/>
            <a:ext cx="5550120" cy="3121920"/>
          </a:xfrm>
          <a:prstGeom prst="rect">
            <a:avLst/>
          </a:prstGeom>
          <a:ln>
            <a:noFill/>
          </a:ln>
        </p:spPr>
      </p:pic>
      <p:pic>
        <p:nvPicPr>
          <p:cNvPr id="59" name="" descr=""/>
          <p:cNvPicPr/>
          <p:nvPr/>
        </p:nvPicPr>
        <p:blipFill>
          <a:blip r:embed="rId2"/>
          <a:stretch/>
        </p:blipFill>
        <p:spPr>
          <a:xfrm>
            <a:off x="274320" y="1632960"/>
            <a:ext cx="5712840" cy="3213360"/>
          </a:xfrm>
          <a:prstGeom prst="rect">
            <a:avLst/>
          </a:prstGeom>
          <a:ln>
            <a:noFill/>
          </a:ln>
        </p:spPr>
      </p:pic>
      <p:pic>
        <p:nvPicPr>
          <p:cNvPr id="60" name="" descr=""/>
          <p:cNvPicPr/>
          <p:nvPr/>
        </p:nvPicPr>
        <p:blipFill>
          <a:blip r:embed="rId3"/>
          <a:stretch/>
        </p:blipFill>
        <p:spPr>
          <a:xfrm>
            <a:off x="1590120" y="4318200"/>
            <a:ext cx="4353480" cy="2448720"/>
          </a:xfrm>
          <a:prstGeom prst="rect">
            <a:avLst/>
          </a:prstGeom>
          <a:ln>
            <a:noFill/>
          </a:ln>
        </p:spPr>
      </p:pic>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Current fish screen and related equipment</a:t>
            </a:r>
            <a:endParaRPr b="0" lang="en-US" sz="4400" spc="-1" strike="noStrike">
              <a:solidFill>
                <a:srgbClr val="000000"/>
              </a:solidFill>
              <a:uFill>
                <a:solidFill>
                  <a:srgbClr val="ffffff"/>
                </a:solidFill>
              </a:uFill>
              <a:latin typeface="Arial"/>
            </a:endParaRPr>
          </a:p>
        </p:txBody>
      </p:sp>
      <p:pic>
        <p:nvPicPr>
          <p:cNvPr id="62" name="" descr=""/>
          <p:cNvPicPr/>
          <p:nvPr/>
        </p:nvPicPr>
        <p:blipFill>
          <a:blip r:embed="rId1"/>
          <a:stretch/>
        </p:blipFill>
        <p:spPr>
          <a:xfrm>
            <a:off x="912600" y="2014560"/>
            <a:ext cx="8254800" cy="4643280"/>
          </a:xfrm>
          <a:prstGeom prst="rect">
            <a:avLst/>
          </a:prstGeom>
          <a:ln>
            <a:noFill/>
          </a:ln>
        </p:spPr>
      </p:pic>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Temporary fish screen</a:t>
            </a:r>
            <a:endParaRPr b="0" lang="en-US" sz="4400" spc="-1" strike="noStrike">
              <a:solidFill>
                <a:srgbClr val="000000"/>
              </a:solidFill>
              <a:uFill>
                <a:solidFill>
                  <a:srgbClr val="ffffff"/>
                </a:solidFill>
              </a:uFill>
              <a:latin typeface="Arial"/>
            </a:endParaRPr>
          </a:p>
        </p:txBody>
      </p:sp>
      <p:pic>
        <p:nvPicPr>
          <p:cNvPr id="64" name="" descr=""/>
          <p:cNvPicPr/>
          <p:nvPr/>
        </p:nvPicPr>
        <p:blipFill>
          <a:blip r:embed="rId1"/>
          <a:stretch/>
        </p:blipFill>
        <p:spPr>
          <a:xfrm rot="5378400">
            <a:off x="2444400" y="2489400"/>
            <a:ext cx="5191200" cy="3886560"/>
          </a:xfrm>
          <a:prstGeom prst="rect">
            <a:avLst/>
          </a:prstGeom>
          <a:ln>
            <a:noFill/>
          </a:ln>
        </p:spPr>
      </p:pic>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Original screen washed out down the ditch</a:t>
            </a:r>
            <a:endParaRPr b="0" lang="en-US" sz="4400" spc="-1" strike="noStrike">
              <a:solidFill>
                <a:srgbClr val="000000"/>
              </a:solidFill>
              <a:uFill>
                <a:solidFill>
                  <a:srgbClr val="ffffff"/>
                </a:solidFill>
              </a:uFill>
              <a:latin typeface="Arial"/>
            </a:endParaRPr>
          </a:p>
        </p:txBody>
      </p:sp>
      <p:pic>
        <p:nvPicPr>
          <p:cNvPr id="66" name="" descr=""/>
          <p:cNvPicPr/>
          <p:nvPr/>
        </p:nvPicPr>
        <p:blipFill>
          <a:blip r:embed="rId1"/>
          <a:stretch/>
        </p:blipFill>
        <p:spPr>
          <a:xfrm>
            <a:off x="506160" y="1668240"/>
            <a:ext cx="9067680" cy="5100480"/>
          </a:xfrm>
          <a:prstGeom prst="rect">
            <a:avLst/>
          </a:prstGeom>
          <a:ln>
            <a:noFill/>
          </a:ln>
        </p:spPr>
      </p:pic>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TextShape 1"/>
          <p:cNvSpPr txBox="1"/>
          <p:nvPr/>
        </p:nvSpPr>
        <p:spPr>
          <a:xfrm>
            <a:off x="504000" y="297720"/>
            <a:ext cx="9071640" cy="1701360"/>
          </a:xfrm>
          <a:prstGeom prst="rect">
            <a:avLst/>
          </a:prstGeom>
          <a:noFill/>
          <a:ln>
            <a:noFill/>
          </a:ln>
        </p:spPr>
        <p:txBody>
          <a:bodyPr lIns="0" rIns="0" tIns="0" bIns="0" anchor="ctr"/>
          <a:p>
            <a:pPr algn="ctr"/>
            <a:r>
              <a:rPr b="0" lang="en-US" sz="4000" spc="-1" strike="noStrike">
                <a:solidFill>
                  <a:srgbClr val="000000"/>
                </a:solidFill>
                <a:uFill>
                  <a:solidFill>
                    <a:srgbClr val="ffffff"/>
                  </a:solidFill>
                </a:uFill>
                <a:latin typeface="Arial"/>
              </a:rPr>
              <a:t>Main flume for fish release if they are entrapped in the ditch. Plastic sheet indicates release hole opening</a:t>
            </a:r>
            <a:endParaRPr b="0" lang="en-US" sz="4400" spc="-1" strike="noStrike">
              <a:solidFill>
                <a:srgbClr val="000000"/>
              </a:solidFill>
              <a:uFill>
                <a:solidFill>
                  <a:srgbClr val="ffffff"/>
                </a:solidFill>
              </a:uFill>
              <a:latin typeface="Arial"/>
            </a:endParaRPr>
          </a:p>
        </p:txBody>
      </p:sp>
      <p:pic>
        <p:nvPicPr>
          <p:cNvPr id="68" name="" descr=""/>
          <p:cNvPicPr/>
          <p:nvPr/>
        </p:nvPicPr>
        <p:blipFill>
          <a:blip r:embed="rId1"/>
          <a:stretch/>
        </p:blipFill>
        <p:spPr>
          <a:xfrm>
            <a:off x="548640" y="2194560"/>
            <a:ext cx="2777400" cy="4937760"/>
          </a:xfrm>
          <a:prstGeom prst="rect">
            <a:avLst/>
          </a:prstGeom>
          <a:ln>
            <a:noFill/>
          </a:ln>
        </p:spPr>
      </p:pic>
      <p:pic>
        <p:nvPicPr>
          <p:cNvPr id="69" name="" descr=""/>
          <p:cNvPicPr/>
          <p:nvPr/>
        </p:nvPicPr>
        <p:blipFill>
          <a:blip r:embed="rId2"/>
          <a:stretch/>
        </p:blipFill>
        <p:spPr>
          <a:xfrm>
            <a:off x="3602160" y="2912760"/>
            <a:ext cx="5999040" cy="3374280"/>
          </a:xfrm>
          <a:prstGeom prst="rect">
            <a:avLst/>
          </a:prstGeom>
          <a:ln>
            <a:noFill/>
          </a:ln>
        </p:spPr>
      </p:pic>
      <p:sp>
        <p:nvSpPr>
          <p:cNvPr id="70" name="TextShape 2"/>
          <p:cNvSpPr txBox="1"/>
          <p:nvPr/>
        </p:nvSpPr>
        <p:spPr>
          <a:xfrm>
            <a:off x="914760" y="6766920"/>
            <a:ext cx="724680" cy="261000"/>
          </a:xfrm>
          <a:prstGeom prst="rect">
            <a:avLst/>
          </a:prstGeom>
          <a:noFill/>
          <a:ln>
            <a:noFill/>
          </a:ln>
        </p:spPr>
        <p:txBody>
          <a:bodyPr lIns="90000" rIns="90000" tIns="45000" bIns="45000"/>
          <a:p>
            <a:r>
              <a:rPr b="0" lang="en-US" sz="1200" spc="-1" strike="noStrike">
                <a:solidFill>
                  <a:srgbClr val="000000"/>
                </a:solidFill>
                <a:uFill>
                  <a:solidFill>
                    <a:srgbClr val="ffffff"/>
                  </a:solidFill>
                </a:uFill>
                <a:latin typeface="Arial"/>
              </a:rPr>
              <a:t>image 1</a:t>
            </a:r>
            <a:endParaRPr b="0" lang="en-US" sz="1800" spc="-1" strike="noStrike">
              <a:solidFill>
                <a:srgbClr val="000000"/>
              </a:solidFill>
              <a:uFill>
                <a:solidFill>
                  <a:srgbClr val="ffffff"/>
                </a:solidFill>
              </a:uFill>
              <a:latin typeface="Arial"/>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Fish release flume support</a:t>
            </a:r>
            <a:endParaRPr b="0" lang="en-US" sz="4400" spc="-1" strike="noStrike">
              <a:solidFill>
                <a:srgbClr val="000000"/>
              </a:solidFill>
              <a:uFill>
                <a:solidFill>
                  <a:srgbClr val="ffffff"/>
                </a:solidFill>
              </a:uFill>
              <a:latin typeface="Arial"/>
            </a:endParaRPr>
          </a:p>
        </p:txBody>
      </p:sp>
      <p:pic>
        <p:nvPicPr>
          <p:cNvPr id="72" name="" descr=""/>
          <p:cNvPicPr/>
          <p:nvPr/>
        </p:nvPicPr>
        <p:blipFill>
          <a:blip r:embed="rId1"/>
          <a:stretch/>
        </p:blipFill>
        <p:spPr>
          <a:xfrm>
            <a:off x="1138320" y="2152800"/>
            <a:ext cx="7803360" cy="4389120"/>
          </a:xfrm>
          <a:prstGeom prst="rect">
            <a:avLst/>
          </a:prstGeom>
          <a:ln>
            <a:noFill/>
          </a:ln>
        </p:spPr>
      </p:pic>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 name="TextShape 1"/>
          <p:cNvSpPr txBox="1"/>
          <p:nvPr/>
        </p:nvSpPr>
        <p:spPr>
          <a:xfrm>
            <a:off x="504000" y="301320"/>
            <a:ext cx="9071640" cy="107028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Blue Creek Flume!</a:t>
            </a:r>
            <a:endParaRPr b="0" lang="en-US" sz="4400" spc="-1" strike="noStrike">
              <a:solidFill>
                <a:srgbClr val="000000"/>
              </a:solidFill>
              <a:uFill>
                <a:solidFill>
                  <a:srgbClr val="ffffff"/>
                </a:solidFill>
              </a:uFill>
              <a:latin typeface="Arial"/>
            </a:endParaRPr>
          </a:p>
        </p:txBody>
      </p:sp>
      <p:pic>
        <p:nvPicPr>
          <p:cNvPr id="74" name="" descr=""/>
          <p:cNvPicPr/>
          <p:nvPr/>
        </p:nvPicPr>
        <p:blipFill>
          <a:blip r:embed="rId1"/>
          <a:stretch/>
        </p:blipFill>
        <p:spPr>
          <a:xfrm>
            <a:off x="525960" y="1463040"/>
            <a:ext cx="4137480" cy="5517000"/>
          </a:xfrm>
          <a:prstGeom prst="rect">
            <a:avLst/>
          </a:prstGeom>
          <a:ln>
            <a:noFill/>
          </a:ln>
        </p:spPr>
      </p:pic>
      <p:pic>
        <p:nvPicPr>
          <p:cNvPr id="75" name="" descr=""/>
          <p:cNvPicPr/>
          <p:nvPr/>
        </p:nvPicPr>
        <p:blipFill>
          <a:blip r:embed="rId2"/>
          <a:stretch/>
        </p:blipFill>
        <p:spPr>
          <a:xfrm>
            <a:off x="5303520" y="1463040"/>
            <a:ext cx="4161240" cy="5549040"/>
          </a:xfrm>
          <a:prstGeom prst="rect">
            <a:avLst/>
          </a:prstGeom>
          <a:ln>
            <a:noFill/>
          </a:ln>
        </p:spPr>
      </p:pic>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Ditch irrigation water release sites</a:t>
            </a:r>
            <a:endParaRPr b="0" lang="en-US" sz="4400" spc="-1" strike="noStrike">
              <a:solidFill>
                <a:srgbClr val="000000"/>
              </a:solidFill>
              <a:uFill>
                <a:solidFill>
                  <a:srgbClr val="ffffff"/>
                </a:solidFill>
              </a:uFill>
              <a:latin typeface="Arial"/>
            </a:endParaRPr>
          </a:p>
        </p:txBody>
      </p:sp>
      <p:pic>
        <p:nvPicPr>
          <p:cNvPr id="77" name="" descr=""/>
          <p:cNvPicPr/>
          <p:nvPr/>
        </p:nvPicPr>
        <p:blipFill>
          <a:blip r:embed="rId1"/>
          <a:stretch/>
        </p:blipFill>
        <p:spPr>
          <a:xfrm>
            <a:off x="3017520" y="2103120"/>
            <a:ext cx="4663440" cy="2623320"/>
          </a:xfrm>
          <a:prstGeom prst="rect">
            <a:avLst/>
          </a:prstGeom>
          <a:ln>
            <a:noFill/>
          </a:ln>
        </p:spPr>
      </p:pic>
      <p:pic>
        <p:nvPicPr>
          <p:cNvPr id="78" name="" descr=""/>
          <p:cNvPicPr/>
          <p:nvPr/>
        </p:nvPicPr>
        <p:blipFill>
          <a:blip r:embed="rId2"/>
          <a:stretch/>
        </p:blipFill>
        <p:spPr>
          <a:xfrm>
            <a:off x="640080" y="2736720"/>
            <a:ext cx="2194560" cy="3901680"/>
          </a:xfrm>
          <a:prstGeom prst="rect">
            <a:avLst/>
          </a:prstGeom>
          <a:ln>
            <a:noFill/>
          </a:ln>
        </p:spPr>
      </p:pic>
      <p:pic>
        <p:nvPicPr>
          <p:cNvPr id="79" name="" descr=""/>
          <p:cNvPicPr/>
          <p:nvPr/>
        </p:nvPicPr>
        <p:blipFill>
          <a:blip r:embed="rId3"/>
          <a:stretch/>
        </p:blipFill>
        <p:spPr>
          <a:xfrm>
            <a:off x="3840480" y="4023360"/>
            <a:ext cx="5760720" cy="3240360"/>
          </a:xfrm>
          <a:prstGeom prst="rect">
            <a:avLst/>
          </a:prstGeom>
          <a:ln>
            <a:noFill/>
          </a:ln>
        </p:spPr>
      </p:pic>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TextShape 1"/>
          <p:cNvSpPr txBox="1"/>
          <p:nvPr/>
        </p:nvSpPr>
        <p:spPr>
          <a:xfrm>
            <a:off x="1725840" y="301320"/>
            <a:ext cx="662832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Example of ditch breach caused by elk.</a:t>
            </a:r>
            <a:endParaRPr b="0" lang="en-US" sz="4400" spc="-1" strike="noStrike">
              <a:solidFill>
                <a:srgbClr val="000000"/>
              </a:solidFill>
              <a:uFill>
                <a:solidFill>
                  <a:srgbClr val="ffffff"/>
                </a:solidFill>
              </a:uFill>
              <a:latin typeface="Arial"/>
            </a:endParaRPr>
          </a:p>
        </p:txBody>
      </p:sp>
      <p:pic>
        <p:nvPicPr>
          <p:cNvPr id="81" name="" descr=""/>
          <p:cNvPicPr/>
          <p:nvPr/>
        </p:nvPicPr>
        <p:blipFill>
          <a:blip r:embed="rId1"/>
          <a:stretch/>
        </p:blipFill>
        <p:spPr>
          <a:xfrm>
            <a:off x="621360" y="1746000"/>
            <a:ext cx="8837280" cy="4970880"/>
          </a:xfrm>
          <a:prstGeom prst="rect">
            <a:avLst/>
          </a:prstGeom>
          <a:ln>
            <a:noFill/>
          </a:ln>
        </p:spPr>
      </p:pic>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TextShape 1"/>
          <p:cNvSpPr txBox="1"/>
          <p:nvPr/>
        </p:nvSpPr>
        <p:spPr>
          <a:xfrm>
            <a:off x="50436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Project Site Overview</a:t>
            </a:r>
            <a:endParaRPr b="0" lang="en-US" sz="4400" spc="-1" strike="noStrike">
              <a:solidFill>
                <a:srgbClr val="000000"/>
              </a:solidFill>
              <a:uFill>
                <a:solidFill>
                  <a:srgbClr val="ffffff"/>
                </a:solidFill>
              </a:uFill>
              <a:latin typeface="Arial"/>
            </a:endParaRPr>
          </a:p>
        </p:txBody>
      </p:sp>
      <p:pic>
        <p:nvPicPr>
          <p:cNvPr id="83" name="" descr=""/>
          <p:cNvPicPr/>
          <p:nvPr/>
        </p:nvPicPr>
        <p:blipFill>
          <a:blip r:embed="rId1"/>
          <a:stretch/>
        </p:blipFill>
        <p:spPr>
          <a:xfrm>
            <a:off x="1108080" y="1371600"/>
            <a:ext cx="7863840" cy="5469120"/>
          </a:xfrm>
          <a:prstGeom prst="rect">
            <a:avLst/>
          </a:prstGeom>
          <a:ln>
            <a:noFill/>
          </a:ln>
        </p:spPr>
      </p:pic>
      <p:sp>
        <p:nvSpPr>
          <p:cNvPr id="84" name="TextShape 2"/>
          <p:cNvSpPr txBox="1"/>
          <p:nvPr/>
        </p:nvSpPr>
        <p:spPr>
          <a:xfrm>
            <a:off x="3142440" y="6908040"/>
            <a:ext cx="3795480" cy="346320"/>
          </a:xfrm>
          <a:prstGeom prst="rect">
            <a:avLst/>
          </a:prstGeom>
          <a:noFill/>
          <a:ln>
            <a:noFill/>
          </a:ln>
        </p:spPr>
        <p:txBody>
          <a:bodyPr lIns="90000" rIns="90000" tIns="45000" bIns="45000"/>
          <a:p>
            <a:pPr algn="ctr"/>
            <a:r>
              <a:rPr b="0" lang="en-US" sz="1800" spc="-1" strike="noStrike">
                <a:solidFill>
                  <a:srgbClr val="000000"/>
                </a:solidFill>
                <a:uFill>
                  <a:solidFill>
                    <a:srgbClr val="ffffff"/>
                  </a:solidFill>
                </a:uFill>
                <a:latin typeface="Arial"/>
              </a:rPr>
              <a:t>Highland Ditch ESH Habitat Impact </a:t>
            </a:r>
            <a:endParaRPr b="0" lang="en-US" sz="1800" spc="-1" strike="noStrike">
              <a:solidFill>
                <a:srgbClr val="000000"/>
              </a:solidFill>
              <a:uFill>
                <a:solidFill>
                  <a:srgbClr val="ffffff"/>
                </a:solidFill>
              </a:uFill>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Project Site Overview</a:t>
            </a:r>
            <a:endParaRPr b="0" lang="en-US" sz="4400" spc="-1" strike="noStrike">
              <a:solidFill>
                <a:srgbClr val="000000"/>
              </a:solidFill>
              <a:uFill>
                <a:solidFill>
                  <a:srgbClr val="ffffff"/>
                </a:solidFill>
              </a:uFill>
              <a:latin typeface="Arial"/>
            </a:endParaRPr>
          </a:p>
        </p:txBody>
      </p:sp>
      <p:sp>
        <p:nvSpPr>
          <p:cNvPr id="86" name="TextShape 2"/>
          <p:cNvSpPr txBox="1"/>
          <p:nvPr/>
        </p:nvSpPr>
        <p:spPr>
          <a:xfrm>
            <a:off x="3165120" y="6908040"/>
            <a:ext cx="3795480" cy="346320"/>
          </a:xfrm>
          <a:prstGeom prst="rect">
            <a:avLst/>
          </a:prstGeom>
          <a:noFill/>
          <a:ln>
            <a:noFill/>
          </a:ln>
        </p:spPr>
        <p:txBody>
          <a:bodyPr lIns="90000" rIns="90000" tIns="45000" bIns="45000"/>
          <a:p>
            <a:pPr algn="ctr"/>
            <a:r>
              <a:rPr b="0" lang="en-US" sz="1800" spc="-1" strike="noStrike">
                <a:solidFill>
                  <a:srgbClr val="000000"/>
                </a:solidFill>
                <a:uFill>
                  <a:solidFill>
                    <a:srgbClr val="ffffff"/>
                  </a:solidFill>
                </a:uFill>
                <a:latin typeface="Arial"/>
              </a:rPr>
              <a:t>Highland Ditch ESH Habitat Impact </a:t>
            </a:r>
            <a:endParaRPr b="0" lang="en-US" sz="1800" spc="-1" strike="noStrike">
              <a:solidFill>
                <a:srgbClr val="000000"/>
              </a:solidFill>
              <a:uFill>
                <a:solidFill>
                  <a:srgbClr val="ffffff"/>
                </a:solidFill>
              </a:uFill>
              <a:latin typeface="Arial"/>
            </a:endParaRPr>
          </a:p>
        </p:txBody>
      </p:sp>
      <p:pic>
        <p:nvPicPr>
          <p:cNvPr id="87" name="" descr=""/>
          <p:cNvPicPr/>
          <p:nvPr/>
        </p:nvPicPr>
        <p:blipFill>
          <a:blip r:embed="rId1"/>
          <a:stretch/>
        </p:blipFill>
        <p:spPr>
          <a:xfrm>
            <a:off x="239400" y="1640160"/>
            <a:ext cx="9601200" cy="5001840"/>
          </a:xfrm>
          <a:prstGeom prst="rect">
            <a:avLst/>
          </a:prstGeom>
          <a:ln>
            <a:noFill/>
          </a:ln>
        </p:spPr>
      </p:pic>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TextShape 1"/>
          <p:cNvSpPr txBox="1"/>
          <p:nvPr/>
        </p:nvSpPr>
        <p:spPr>
          <a:xfrm>
            <a:off x="504000" y="301320"/>
            <a:ext cx="9071640" cy="1262160"/>
          </a:xfrm>
          <a:prstGeom prst="rect">
            <a:avLst/>
          </a:prstGeom>
          <a:noFill/>
          <a:ln>
            <a:noFill/>
          </a:ln>
        </p:spPr>
        <p:txBody>
          <a:bodyPr lIns="0" rIns="0" tIns="0" bIns="0" anchor="ctr"/>
          <a:p>
            <a:pPr algn="ctr"/>
            <a:r>
              <a:rPr b="0" lang="en-US" sz="4400" spc="-1" strike="noStrike">
                <a:solidFill>
                  <a:srgbClr val="000000"/>
                </a:solidFill>
                <a:uFill>
                  <a:solidFill>
                    <a:srgbClr val="ffffff"/>
                  </a:solidFill>
                </a:uFill>
                <a:latin typeface="Arial"/>
              </a:rPr>
              <a:t>Project Site Overview</a:t>
            </a:r>
            <a:endParaRPr b="0" lang="en-US" sz="4400" spc="-1" strike="noStrike">
              <a:solidFill>
                <a:srgbClr val="000000"/>
              </a:solidFill>
              <a:uFill>
                <a:solidFill>
                  <a:srgbClr val="ffffff"/>
                </a:solidFill>
              </a:uFill>
              <a:latin typeface="Arial"/>
            </a:endParaRPr>
          </a:p>
        </p:txBody>
      </p:sp>
      <p:sp>
        <p:nvSpPr>
          <p:cNvPr id="89" name="TextShape 2"/>
          <p:cNvSpPr txBox="1"/>
          <p:nvPr/>
        </p:nvSpPr>
        <p:spPr>
          <a:xfrm>
            <a:off x="3165120" y="6908040"/>
            <a:ext cx="3795480" cy="346320"/>
          </a:xfrm>
          <a:prstGeom prst="rect">
            <a:avLst/>
          </a:prstGeom>
          <a:noFill/>
          <a:ln>
            <a:noFill/>
          </a:ln>
        </p:spPr>
        <p:txBody>
          <a:bodyPr lIns="90000" rIns="90000" tIns="45000" bIns="45000"/>
          <a:p>
            <a:pPr algn="ctr"/>
            <a:r>
              <a:rPr b="0" lang="en-US" sz="1800" spc="-1" strike="noStrike">
                <a:solidFill>
                  <a:srgbClr val="000000"/>
                </a:solidFill>
                <a:uFill>
                  <a:solidFill>
                    <a:srgbClr val="ffffff"/>
                  </a:solidFill>
                </a:uFill>
                <a:latin typeface="Arial"/>
              </a:rPr>
              <a:t>Highland Ditch ESH Habitat Impact </a:t>
            </a:r>
            <a:endParaRPr b="0" lang="en-US" sz="1800" spc="-1" strike="noStrike">
              <a:solidFill>
                <a:srgbClr val="000000"/>
              </a:solidFill>
              <a:uFill>
                <a:solidFill>
                  <a:srgbClr val="ffffff"/>
                </a:solidFill>
              </a:uFill>
              <a:latin typeface="Arial"/>
            </a:endParaRPr>
          </a:p>
        </p:txBody>
      </p:sp>
      <p:pic>
        <p:nvPicPr>
          <p:cNvPr id="90" name="" descr=""/>
          <p:cNvPicPr/>
          <p:nvPr/>
        </p:nvPicPr>
        <p:blipFill>
          <a:blip r:embed="rId1"/>
          <a:stretch/>
        </p:blipFill>
        <p:spPr>
          <a:xfrm>
            <a:off x="239400" y="1621440"/>
            <a:ext cx="9601200" cy="4883040"/>
          </a:xfrm>
          <a:prstGeom prst="rect">
            <a:avLst/>
          </a:prstGeom>
          <a:ln>
            <a:noFill/>
          </a:ln>
        </p:spPr>
      </p:pic>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113</TotalTime>
  <Application>LibreOffice/5.1.6.2$Linux_X86_64 LibreOffice_project/10m0$Build-2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2021-04-21T13:44:30Z</dcterms:created>
  <dc:creator>Stanley Petrowski</dc:creator>
  <dc:description/>
  <dc:language>en-US</dc:language>
  <cp:lastModifiedBy>Stanley Petrowski</cp:lastModifiedBy>
  <dcterms:modified xsi:type="dcterms:W3CDTF">2021-11-12T07:29:38Z</dcterms:modified>
  <cp:revision>14</cp:revision>
  <dc:subject/>
  <dc:title/>
</cp:coreProperties>
</file>